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54"/>
    <p:restoredTop sz="94674"/>
  </p:normalViewPr>
  <p:slideViewPr>
    <p:cSldViewPr>
      <p:cViewPr varScale="1">
        <p:scale>
          <a:sx n="121" d="100"/>
          <a:sy n="121" d="100"/>
        </p:scale>
        <p:origin x="192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1BAA711-2BC4-4D99-9B46-AF86F2BC8235}" type="datetimeFigureOut">
              <a:rPr lang="en-US" smtClean="0"/>
              <a:t>9/26/21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B405A40-5D65-4E97-B2B1-A9B7DC9FDEB9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1.png"/><Relationship Id="rId12" Type="http://schemas.openxmlformats.org/officeDocument/2006/relationships/image" Target="../media/image12.png"/><Relationship Id="rId13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4.png"/><Relationship Id="rId8" Type="http://schemas.openxmlformats.org/officeDocument/2006/relationships/image" Target="../media/image8.png"/><Relationship Id="rId9" Type="http://schemas.openxmlformats.org/officeDocument/2006/relationships/image" Target="../media/image7.png"/><Relationship Id="rId10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23.png"/><Relationship Id="rId12" Type="http://schemas.openxmlformats.org/officeDocument/2006/relationships/image" Target="../media/image24.png"/><Relationship Id="rId13" Type="http://schemas.openxmlformats.org/officeDocument/2006/relationships/image" Target="../media/image25.png"/><Relationship Id="rId14" Type="http://schemas.openxmlformats.org/officeDocument/2006/relationships/image" Target="../media/image16.png"/><Relationship Id="rId15" Type="http://schemas.openxmlformats.org/officeDocument/2006/relationships/image" Target="../media/image26.png"/><Relationship Id="rId16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7.png"/><Relationship Id="rId6" Type="http://schemas.openxmlformats.org/officeDocument/2006/relationships/image" Target="../media/image18.png"/><Relationship Id="rId7" Type="http://schemas.openxmlformats.org/officeDocument/2006/relationships/image" Target="../media/image19.png"/><Relationship Id="rId8" Type="http://schemas.openxmlformats.org/officeDocument/2006/relationships/image" Target="../media/image20.png"/><Relationship Id="rId9" Type="http://schemas.openxmlformats.org/officeDocument/2006/relationships/image" Target="../media/image21.png"/><Relationship Id="rId10" Type="http://schemas.openxmlformats.org/officeDocument/2006/relationships/image" Target="../media/image22.png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9.png"/><Relationship Id="rId12" Type="http://schemas.openxmlformats.org/officeDocument/2006/relationships/image" Target="../media/image40.png"/><Relationship Id="rId13" Type="http://schemas.openxmlformats.org/officeDocument/2006/relationships/image" Target="../media/image41.png"/><Relationship Id="rId14" Type="http://schemas.openxmlformats.org/officeDocument/2006/relationships/image" Target="../media/image42.png"/><Relationship Id="rId15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0.png"/><Relationship Id="rId3" Type="http://schemas.openxmlformats.org/officeDocument/2006/relationships/image" Target="../media/image31.png"/><Relationship Id="rId4" Type="http://schemas.openxmlformats.org/officeDocument/2006/relationships/image" Target="../media/image32.png"/><Relationship Id="rId5" Type="http://schemas.openxmlformats.org/officeDocument/2006/relationships/image" Target="../media/image33.png"/><Relationship Id="rId6" Type="http://schemas.openxmlformats.org/officeDocument/2006/relationships/image" Target="../media/image34.png"/><Relationship Id="rId7" Type="http://schemas.openxmlformats.org/officeDocument/2006/relationships/image" Target="../media/image35.png"/><Relationship Id="rId8" Type="http://schemas.openxmlformats.org/officeDocument/2006/relationships/image" Target="../media/image36.png"/><Relationship Id="rId9" Type="http://schemas.openxmlformats.org/officeDocument/2006/relationships/image" Target="../media/image37.png"/><Relationship Id="rId10" Type="http://schemas.openxmlformats.org/officeDocument/2006/relationships/image" Target="../media/image38.png"/></Relationships>
</file>

<file path=ppt/slides/_rels/slide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53.png"/><Relationship Id="rId1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4.png"/><Relationship Id="rId3" Type="http://schemas.openxmlformats.org/officeDocument/2006/relationships/image" Target="../media/image45.png"/><Relationship Id="rId4" Type="http://schemas.openxmlformats.org/officeDocument/2006/relationships/image" Target="../media/image46.png"/><Relationship Id="rId5" Type="http://schemas.openxmlformats.org/officeDocument/2006/relationships/image" Target="../media/image47.png"/><Relationship Id="rId6" Type="http://schemas.openxmlformats.org/officeDocument/2006/relationships/image" Target="../media/image48.png"/><Relationship Id="rId7" Type="http://schemas.openxmlformats.org/officeDocument/2006/relationships/image" Target="../media/image49.png"/><Relationship Id="rId8" Type="http://schemas.openxmlformats.org/officeDocument/2006/relationships/image" Target="../media/image50.png"/><Relationship Id="rId9" Type="http://schemas.openxmlformats.org/officeDocument/2006/relationships/image" Target="../media/image51.png"/><Relationship Id="rId10" Type="http://schemas.openxmlformats.org/officeDocument/2006/relationships/image" Target="../media/image5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4" Type="http://schemas.openxmlformats.org/officeDocument/2006/relationships/image" Target="../media/image57.png"/><Relationship Id="rId5" Type="http://schemas.openxmlformats.org/officeDocument/2006/relationships/image" Target="../media/image58.png"/><Relationship Id="rId6" Type="http://schemas.openxmlformats.org/officeDocument/2006/relationships/image" Target="../media/image59.png"/><Relationship Id="rId7" Type="http://schemas.openxmlformats.org/officeDocument/2006/relationships/image" Target="../media/image60.png"/><Relationship Id="rId8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4" Type="http://schemas.openxmlformats.org/officeDocument/2006/relationships/image" Target="../media/image64.png"/><Relationship Id="rId5" Type="http://schemas.openxmlformats.org/officeDocument/2006/relationships/image" Target="../media/image65.png"/><Relationship Id="rId6" Type="http://schemas.openxmlformats.org/officeDocument/2006/relationships/image" Target="../media/image66.png"/><Relationship Id="rId7" Type="http://schemas.openxmlformats.org/officeDocument/2006/relationships/image" Target="../media/image67.png"/><Relationship Id="rId8" Type="http://schemas.openxmlformats.org/officeDocument/2006/relationships/image" Target="../media/image68.png"/><Relationship Id="rId9" Type="http://schemas.openxmlformats.org/officeDocument/2006/relationships/image" Target="../media/image69.png"/><Relationship Id="rId10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2.png"/></Relationships>
</file>

<file path=ppt/slides/_rels/slide8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0.png"/><Relationship Id="rId12" Type="http://schemas.openxmlformats.org/officeDocument/2006/relationships/image" Target="../media/image81.png"/><Relationship Id="rId13" Type="http://schemas.openxmlformats.org/officeDocument/2006/relationships/image" Target="../media/image82.png"/><Relationship Id="rId14" Type="http://schemas.openxmlformats.org/officeDocument/2006/relationships/image" Target="../media/image8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Relationship Id="rId8" Type="http://schemas.openxmlformats.org/officeDocument/2006/relationships/image" Target="../media/image77.png"/><Relationship Id="rId9" Type="http://schemas.openxmlformats.org/officeDocument/2006/relationships/image" Target="../media/image78.png"/><Relationship Id="rId10" Type="http://schemas.openxmlformats.org/officeDocument/2006/relationships/image" Target="../media/image7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jpeg"/><Relationship Id="rId1" Type="http://schemas.openxmlformats.org/officeDocument/2006/relationships/tags" Target="../tags/tag1.xml"/><Relationship Id="rId2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2133600"/>
            <a:ext cx="7406640" cy="1472184"/>
          </a:xfrm>
        </p:spPr>
        <p:txBody>
          <a:bodyPr/>
          <a:lstStyle/>
          <a:p>
            <a:r>
              <a:rPr lang="en-US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4: LUYỆN TẬP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38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576" y="0"/>
            <a:ext cx="5956624" cy="563562"/>
          </a:xfrm>
        </p:spPr>
        <p:txBody>
          <a:bodyPr>
            <a:noAutofit/>
          </a:bodyPr>
          <a:lstStyle/>
          <a:p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1: So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200" b="1" i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16007" y="900113"/>
                <a:ext cx="2487348" cy="485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Times New Roman" pitchFamily="18" charset="0"/>
                    <a:cs typeface="Times New Roman" pitchFamily="18" charset="0"/>
                  </a:rPr>
                  <a:t>a)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  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 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𝑣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à  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𝑦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−10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6007" y="900113"/>
                <a:ext cx="2487348" cy="485774"/>
              </a:xfrm>
              <a:prstGeom prst="rect">
                <a:avLst/>
              </a:prstGeom>
              <a:blipFill rotWithShape="1">
                <a:blip r:embed="rId2"/>
                <a:stretch>
                  <a:fillRect l="-2206" b="-75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1188185" y="169301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520468" y="2503206"/>
                <a:ext cx="787395" cy="6099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0468" y="2503206"/>
                <a:ext cx="787395" cy="60991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614160" y="211655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696347" y="2503206"/>
                <a:ext cx="963725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347" y="2503206"/>
                <a:ext cx="963725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1837583" y="3276600"/>
                <a:ext cx="109677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/>
                          <a:cs typeface="Times New Roman" pitchFamily="18" charset="0"/>
                        </a:rPr>
                        <m:t>y</m:t>
                      </m:r>
                      <m: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−10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7583" y="3276600"/>
                <a:ext cx="109677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771053" y="3289684"/>
                <a:ext cx="787395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1053" y="3289684"/>
                <a:ext cx="787395" cy="6127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215894" y="4054499"/>
                <a:ext cx="3629342" cy="1243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Vì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-4 &lt; -3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và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10 &gt; 0 </a:t>
                </a:r>
                <a:r>
                  <a:rPr lang="en-US" sz="2000" dirty="0" err="1" smtClean="0">
                    <a:latin typeface="Times New Roman" pitchFamily="18" charset="0"/>
                    <a:cs typeface="Times New Roman" pitchFamily="18" charset="0"/>
                  </a:rPr>
                  <a:t>nên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&lt;</m:t>
                    </m:r>
                    <m:f>
                      <m:fPr>
                        <m:ctrlPr>
                          <a:rPr lang="en-US" sz="2000" b="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</a:p>
              <a:p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hay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&lt;</m:t>
                    </m:r>
                    <m:f>
                      <m:fPr>
                        <m:ctrlPr>
                          <a:rPr lang="en-US" sz="2000" b="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 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5894" y="4054499"/>
                <a:ext cx="3629342" cy="1243674"/>
              </a:xfrm>
              <a:prstGeom prst="rect">
                <a:avLst/>
              </a:prstGeom>
              <a:blipFill rotWithShape="1">
                <a:blip r:embed="rId8"/>
                <a:stretch>
                  <a:fillRect l="-1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319814" y="5076949"/>
            <a:ext cx="281061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Vậy</a:t>
            </a:r>
            <a:r>
              <a:rPr lang="en-US" dirty="0" smtClean="0"/>
              <a:t> x  &lt;  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57800" y="900113"/>
                <a:ext cx="2775888" cy="52693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indent="-342900">
                  <a:buAutoNum type="alphaLcParenR" startAt="2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smtClean="0">
                        <a:latin typeface="Cambria Math"/>
                        <a:cs typeface="Times New Roman" pitchFamily="18" charset="0"/>
                      </a:rPr>
                      <m:t>x</m:t>
                    </m:r>
                    <m:r>
                      <a:rPr lang="en-US" sz="2000" b="0" i="0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0</m:t>
                    </m:r>
                    <m:r>
                      <a:rPr lang="vi-VN" sz="2000" b="0" i="1" smtClean="0">
                        <a:latin typeface="Cambria Math" charset="0"/>
                        <a:cs typeface="Times New Roman" pitchFamily="18" charset="0"/>
                      </a:rPr>
                      <m:t>,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25   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𝑣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à   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𝑦</m:t>
                    </m:r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2000" b="0" i="1" smtClean="0">
                            <a:latin typeface="Cambria Math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000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sz="2000" b="0" i="1" smtClean="0">
                        <a:latin typeface="Cambria Math"/>
                        <a:cs typeface="Times New Roman" pitchFamily="18" charset="0"/>
                      </a:rPr>
                      <m:t>  </m:t>
                    </m:r>
                  </m:oMath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0113"/>
                <a:ext cx="2775888" cy="526939"/>
              </a:xfrm>
              <a:prstGeom prst="rect">
                <a:avLst/>
              </a:prstGeom>
              <a:blipFill rotWithShape="0">
                <a:blip r:embed="rId9"/>
                <a:stretch>
                  <a:fillRect l="-2198" t="-63953" r="-440" b="-837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5067300" y="169301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10200" y="2133874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4953000" y="1156096"/>
            <a:ext cx="76200" cy="547211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5711536" y="2727486"/>
                <a:ext cx="109517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x</m:t>
                      </m:r>
                      <m: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=0,25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1536" y="2727486"/>
                <a:ext cx="1095172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645744" y="2588378"/>
                <a:ext cx="870751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 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5744" y="2588378"/>
                <a:ext cx="870751" cy="61831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419417" y="2574524"/>
                <a:ext cx="614271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19417" y="2574524"/>
                <a:ext cx="614271" cy="61093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Rectangle 24"/>
              <p:cNvSpPr/>
              <p:nvPr/>
            </p:nvSpPr>
            <p:spPr>
              <a:xfrm>
                <a:off x="5797709" y="3281217"/>
                <a:ext cx="79541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mtClean="0">
                          <a:latin typeface="Cambria Math"/>
                          <a:cs typeface="Times New Roman" pitchFamily="18" charset="0"/>
                        </a:rPr>
                        <m:t>y</m:t>
                      </m:r>
                      <m:r>
                        <a:rPr lang="en-US" b="0" i="0" smtClean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5" name="Rectangle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709" y="3281217"/>
                <a:ext cx="795411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/>
          <p:cNvSpPr txBox="1"/>
          <p:nvPr/>
        </p:nvSpPr>
        <p:spPr>
          <a:xfrm>
            <a:off x="5401399" y="4038600"/>
            <a:ext cx="2810617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Vậy</a:t>
            </a:r>
            <a:r>
              <a:rPr lang="en-US" dirty="0" smtClean="0"/>
              <a:t> x = 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77794" y="501134"/>
            <a:ext cx="37752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So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1650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120134"/>
            <a:ext cx="349967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2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i="1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184564" y="942109"/>
                <a:ext cx="1629805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 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+0</m:t>
                      </m:r>
                      <m:r>
                        <a:rPr lang="vi-VN" b="0" i="1" smtClean="0">
                          <a:latin typeface="Cambria Math" charset="0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75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942109"/>
                <a:ext cx="1629805" cy="61093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84564" y="1676400"/>
                <a:ext cx="1447832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1676400"/>
                <a:ext cx="1447832" cy="61837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184564" y="2447174"/>
                <a:ext cx="1576072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2447174"/>
                <a:ext cx="1576072" cy="618374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84564" y="3196044"/>
                <a:ext cx="1447832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−28+75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3196044"/>
                <a:ext cx="1447832" cy="61831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184564" y="3814355"/>
                <a:ext cx="870751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4564" y="3814355"/>
                <a:ext cx="870751" cy="61170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3124200" y="1066800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318321" y="942109"/>
                <a:ext cx="1350050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b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18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21" y="942109"/>
                <a:ext cx="1350050" cy="61831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318321" y="1801091"/>
                <a:ext cx="1018227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21" y="1801091"/>
                <a:ext cx="1018227" cy="618311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318320" y="2594160"/>
                <a:ext cx="1274708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20" y="2594160"/>
                <a:ext cx="1274708" cy="61651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3318321" y="3210675"/>
                <a:ext cx="1197764" cy="6165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7 −15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21" y="3210675"/>
                <a:ext cx="1197764" cy="61651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3318321" y="3861827"/>
                <a:ext cx="78739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21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18321" y="3861827"/>
                <a:ext cx="787395" cy="6127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5562600" y="1066800"/>
            <a:ext cx="0" cy="3657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341995" y="489466"/>
            <a:ext cx="16298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0" y="945802"/>
                <a:ext cx="1936749" cy="61177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i="1" smtClean="0">
                          <a:latin typeface="Cambria Math"/>
                        </a:rPr>
                        <m:t>c</m:t>
                      </m:r>
                      <m:r>
                        <a:rPr lang="en-US" i="1">
                          <a:latin typeface="Cambria Math"/>
                        </a:rPr>
                        <m:t>) </m:t>
                      </m:r>
                      <m:r>
                        <a:rPr lang="en-US" b="0" i="1" smtClean="0">
                          <a:latin typeface="Cambria Math"/>
                        </a:rPr>
                        <m:t>−2.5</m:t>
                      </m:r>
                      <m:r>
                        <a:rPr lang="en-US" i="1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(−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945802"/>
                <a:ext cx="1936749" cy="61177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6150921" y="1817581"/>
                <a:ext cx="131959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921" y="1817581"/>
                <a:ext cx="1319592" cy="61831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096000" y="2594160"/>
                <a:ext cx="1191352" cy="6173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vi-VN" b="0" i="1" smtClean="0">
                              <a:latin typeface="Cambria Math" charset="0"/>
                            </a:rPr>
                            <m:t>5</m:t>
                          </m:r>
                        </m:num>
                        <m:den>
                          <m:r>
                            <a:rPr lang="vi-VN" b="0" i="1" smtClean="0">
                              <a:latin typeface="Cambria Math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594160"/>
                <a:ext cx="1191352" cy="617348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6150921" y="3215043"/>
                <a:ext cx="1447832" cy="6347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vi-VN" b="0" i="1" smtClean="0">
                              <a:latin typeface="Cambria Math" charset="0"/>
                            </a:rPr>
                            <m:t>3</m:t>
                          </m:r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vi-VN" b="0" i="1" smtClean="0">
                              <a:latin typeface="Cambria Math" charset="0"/>
                            </a:rPr>
                            <m:t>14</m:t>
                          </m:r>
                        </m:den>
                      </m:f>
                      <m:r>
                        <a:rPr lang="vi-VN" b="0" i="1" smtClean="0">
                          <a:latin typeface="Cambria Math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vi-VN" b="0" i="1" smtClean="0">
                              <a:latin typeface="Cambria Math" charset="0"/>
                            </a:rPr>
                            <m:t>6</m:t>
                          </m:r>
                        </m:num>
                        <m:den>
                          <m:r>
                            <a:rPr lang="vi-VN" b="0" i="1" smtClean="0">
                              <a:latin typeface="Cambria Math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921" y="3215043"/>
                <a:ext cx="1447832" cy="634789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151562" y="3896256"/>
                <a:ext cx="91563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vi-VN" b="0" i="1" smtClean="0">
                              <a:latin typeface="Cambria Math" charset="0"/>
                            </a:rPr>
                            <m:t>29</m:t>
                          </m:r>
                        </m:num>
                        <m:den>
                          <m:r>
                            <a:rPr lang="vi-VN" b="0" i="1" smtClean="0">
                              <a:latin typeface="Cambria Math" charset="0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1562" y="3896256"/>
                <a:ext cx="915635" cy="612732"/>
              </a:xfrm>
              <a:prstGeom prst="rect">
                <a:avLst/>
              </a:prstGeom>
              <a:blipFill rotWithShape="0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7064374" y="390809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12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20" grpId="0"/>
      <p:bldP spid="2" grpId="0"/>
      <p:bldP spid="3" grpId="0"/>
      <p:bldP spid="6" grpId="0"/>
      <p:bldP spid="11" grpId="0"/>
      <p:bldP spid="18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6441" y="0"/>
            <a:ext cx="2819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16441" y="533400"/>
                <a:ext cx="2380652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6441" y="533400"/>
                <a:ext cx="2380652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214385" y="1295046"/>
                <a:ext cx="299056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105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175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105</m:t>
                              </m:r>
                            </m:den>
                          </m:f>
                        </m:e>
                      </m:d>
                      <m:r>
                        <a:rPr lang="en-US" i="1">
                          <a:latin typeface="Cambria Math"/>
                        </a:rPr>
                        <m:t>+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42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105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85" y="1295046"/>
                <a:ext cx="2990562" cy="714683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214385" y="2136789"/>
                <a:ext cx="2716641" cy="62991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30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−175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+(−42)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105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4385" y="2136789"/>
                <a:ext cx="2716641" cy="62991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1262891" y="2769936"/>
                <a:ext cx="104387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187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891" y="2769936"/>
                <a:ext cx="1043876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4343400" y="643306"/>
            <a:ext cx="0" cy="547513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/>
              <p:cNvSpPr/>
              <p:nvPr/>
            </p:nvSpPr>
            <p:spPr>
              <a:xfrm>
                <a:off x="4704439" y="563986"/>
                <a:ext cx="283622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439" y="563986"/>
                <a:ext cx="2836226" cy="71468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4704439" y="1278669"/>
                <a:ext cx="2892074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  <m:r>
                                <a:rPr lang="en-US" i="1">
                                  <a:latin typeface="Cambria Math"/>
                                </a:rPr>
                                <m:t>+ </m:t>
                              </m:r>
                              <m:f>
                                <m:f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439" y="1278669"/>
                <a:ext cx="2892074" cy="71468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04439" y="1867133"/>
                <a:ext cx="2757422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−3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7</m:t>
                                  </m:r>
                                </m:den>
                              </m:f>
                            </m:e>
                          </m:d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/>
                                    </a:rPr>
                                    <m:t>4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+5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/>
                                    </a:rPr>
                                    <m:t>8</m:t>
                                  </m:r>
                                </m:den>
                              </m:f>
                            </m:e>
                          </m:d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4439" y="1867133"/>
                <a:ext cx="2757422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4749242" y="2581816"/>
                <a:ext cx="201401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7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−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9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242" y="2581816"/>
                <a:ext cx="2014013" cy="714683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749242" y="3285346"/>
                <a:ext cx="227049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−24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56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 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63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9242" y="3285346"/>
                <a:ext cx="2270493" cy="71468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763097" y="4007779"/>
                <a:ext cx="2321789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−24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 −63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56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097" y="4007779"/>
                <a:ext cx="2321789" cy="71468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763097" y="4722462"/>
                <a:ext cx="1738296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87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</a:rPr>
                                <m:t>56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3097" y="4722462"/>
                <a:ext cx="1738296" cy="71468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6291605" y="4773437"/>
                <a:ext cx="1249060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87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1605" y="4773437"/>
                <a:ext cx="1249060" cy="6127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4834090" y="5456329"/>
                <a:ext cx="1633781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168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 +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261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4090" y="5456329"/>
                <a:ext cx="1633781" cy="61837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475640" y="5440823"/>
                <a:ext cx="870751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317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168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5640" y="5440823"/>
                <a:ext cx="870751" cy="610936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0345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2" grpId="0"/>
      <p:bldP spid="3" grpId="0"/>
      <p:bldP spid="5" grpId="0"/>
      <p:bldP spid="6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279"/>
            <a:ext cx="8001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hạng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95400" y="8382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1447800"/>
                <a:ext cx="1686487" cy="6183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/>
                          <a:ea typeface="Cambria Math" pitchFamily="18" charset="0"/>
                        </a:rPr>
                        <m:t>𝑎</m:t>
                      </m:r>
                      <m:r>
                        <a:rPr lang="en-US" i="1" dirty="0" smtClean="0">
                          <a:latin typeface="Cambria Math"/>
                          <a:ea typeface="Cambria Math" pitchFamily="18" charset="0"/>
                        </a:rPr>
                        <m:t>) </m:t>
                      </m:r>
                      <m:r>
                        <a:rPr lang="en-US" i="1" dirty="0" smtClean="0">
                          <a:latin typeface="Cambria Math"/>
                          <a:ea typeface="Cambria Math" pitchFamily="18" charset="0"/>
                        </a:rPr>
                        <m:t>𝑥</m:t>
                      </m:r>
                      <m:r>
                        <a:rPr lang="en-US" i="1" dirty="0" smtClean="0">
                          <a:latin typeface="Cambria Math"/>
                          <a:ea typeface="Cambria Math" pitchFamily="18" charset="0"/>
                        </a:rPr>
                        <m:t> + 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 pitchFamily="18" charset="0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 pitchFamily="18" charset="0"/>
                        </a:rPr>
                        <m:t> </m:t>
                      </m:r>
                    </m:oMath>
                  </m:oMathPara>
                </a14:m>
                <a:endParaRPr lang="en-US" b="0" dirty="0" smtClean="0">
                  <a:latin typeface="Cambria Math" pitchFamily="18" charset="0"/>
                  <a:ea typeface="Cambria Math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447800"/>
                <a:ext cx="1686487" cy="61837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371600" y="2070022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143000" y="2473990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2473990"/>
                <a:ext cx="2133600" cy="6347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343891" y="3097215"/>
                <a:ext cx="19812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3891" y="3097215"/>
                <a:ext cx="1981200" cy="63658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143000" y="3733800"/>
                <a:ext cx="27051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25 −6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3733800"/>
                <a:ext cx="2705100" cy="6365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95400" y="4707919"/>
                <a:ext cx="2895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ậ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4707919"/>
                <a:ext cx="2895600" cy="63478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>
            <a:off x="4724400" y="1022866"/>
            <a:ext cx="76200" cy="5377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724400" y="1440873"/>
                <a:ext cx="29718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1440873"/>
                <a:ext cx="2971800" cy="61093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4895850" y="2114910"/>
            <a:ext cx="3695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vế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143500" y="2518571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500" y="2518571"/>
                <a:ext cx="2133600" cy="63478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276850" y="3077044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6850" y="3077044"/>
                <a:ext cx="2133600" cy="63478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953000" y="3727404"/>
                <a:ext cx="21336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727404"/>
                <a:ext cx="2133600" cy="634789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655212" y="4441487"/>
                <a:ext cx="111017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</a:rPr>
                            <m:t>23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5212" y="4441487"/>
                <a:ext cx="1110176" cy="61279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895850" y="5202796"/>
                <a:ext cx="28956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ậ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5850" y="5202796"/>
                <a:ext cx="2895600" cy="6127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83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524000" y="525212"/>
                <a:ext cx="342900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𝑐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  <m:r>
                            <a:rPr lang="en-US" b="0" i="0" smtClean="0">
                              <a:latin typeface="Cambria Math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</a:rPr>
                            <m:t>x</m:t>
                          </m:r>
                        </m:e>
                      </m:d>
                      <m:r>
                        <a:rPr lang="en-US" b="0" i="0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4000" y="525212"/>
                <a:ext cx="3429000" cy="71468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1828800" y="1246735"/>
                <a:ext cx="2416373" cy="6127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  </m:t>
                      </m:r>
                      <m:r>
                        <a:rPr lang="en-US" b="0" i="1" smtClean="0">
                          <a:latin typeface="Cambria Math"/>
                          <a:sym typeface="Wingdings"/>
                        </a:rPr>
                        <m:t></m:t>
                      </m:r>
                      <m:r>
                        <a:rPr lang="en-US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     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13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x</m:t>
                      </m:r>
                      <m:r>
                        <a:rPr lang="en-US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1246735"/>
                <a:ext cx="2416373" cy="6127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997327" y="1859531"/>
                <a:ext cx="314919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sym typeface="Wingdings"/>
                        </a:rPr>
                        <m:t></m:t>
                      </m:r>
                      <m:r>
                        <a:rPr lang="en-US" b="0" i="1" smtClean="0">
                          <a:latin typeface="Cambria Math"/>
                          <a:sym typeface="Wingdings"/>
                        </a:rPr>
                        <m:t>                  −</m:t>
                      </m:r>
                      <m:r>
                        <a:rPr lang="en-US" b="0" i="1" smtClean="0">
                          <a:latin typeface="Cambria Math"/>
                          <a:sym typeface="Wingdings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sym typeface="Wingdings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sym typeface="Wingdings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13</m:t>
                          </m:r>
                        </m:den>
                      </m:f>
                      <m:r>
                        <a:rPr lang="en-US" b="0" i="0" smtClean="0">
                          <a:latin typeface="Cambria Math"/>
                          <a:sym typeface="Wingdings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327" y="1859531"/>
                <a:ext cx="3149195" cy="612796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1997327" y="2667000"/>
                <a:ext cx="3790397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sym typeface="Wingdings"/>
                        </a:rPr>
                        <m:t>                  −</m:t>
                      </m:r>
                      <m:r>
                        <a:rPr lang="en-US" i="1" smtClean="0">
                          <a:latin typeface="Cambria Math"/>
                          <a:sym typeface="Wingdings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  <a:sym typeface="Wingdings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65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195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sym typeface="Wingdings"/>
                        </a:rPr>
                        <m:t>−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180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195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sym typeface="Wingdings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117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195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327" y="2667000"/>
                <a:ext cx="3790397" cy="61837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018109" y="3429000"/>
                <a:ext cx="2469522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sym typeface="Wingdings"/>
                        </a:rPr>
                        <m:t>                  −</m:t>
                      </m:r>
                      <m:r>
                        <a:rPr lang="en-US" i="1" smtClean="0">
                          <a:latin typeface="Cambria Math"/>
                          <a:sym typeface="Wingdings"/>
                        </a:rPr>
                        <m:t>𝑥</m:t>
                      </m:r>
                      <m:r>
                        <a:rPr lang="en-US" i="1" smtClean="0">
                          <a:latin typeface="Cambria Math"/>
                          <a:sym typeface="Wingdings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195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109" y="3429000"/>
                <a:ext cx="2469522" cy="61279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1997327" y="4102543"/>
                <a:ext cx="2450286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sym typeface="Wingdings"/>
                        </a:rPr>
                        <m:t>                  </m:t>
                      </m:r>
                      <m:r>
                        <a:rPr lang="en-US" b="0" i="1" smtClean="0">
                          <a:latin typeface="Cambria Math"/>
                          <a:sym typeface="Wingdings"/>
                        </a:rPr>
                        <m:t>     </m:t>
                      </m:r>
                      <m:r>
                        <a:rPr lang="en-US" i="1">
                          <a:latin typeface="Cambria Math"/>
                          <a:sym typeface="Wingdings"/>
                        </a:rPr>
                        <m:t>𝑥</m:t>
                      </m:r>
                      <m:r>
                        <a:rPr lang="en-US" i="1">
                          <a:latin typeface="Cambria Math"/>
                          <a:sym typeface="Wingdings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sym typeface="Wingdings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sym typeface="Wingdings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sym typeface="Wingdings"/>
                            </a:rPr>
                            <m:t>2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  <a:sym typeface="Wingdings"/>
                            </a:rPr>
                            <m:t>195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7327" y="4102543"/>
                <a:ext cx="2450286" cy="6127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899421" y="5105400"/>
                <a:ext cx="1506887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</m:t>
                      </m:r>
                      <m:r>
                        <a:rPr lang="en-US" b="0" i="1" smtClean="0">
                          <a:latin typeface="Cambria Math"/>
                        </a:rPr>
                        <m:t>ậ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195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9421" y="5105400"/>
                <a:ext cx="1506887" cy="6127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981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381000"/>
            <a:ext cx="434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Dạng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, chia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b="1" dirty="0" err="1" smtClean="0">
                <a:latin typeface="Times New Roman" pitchFamily="18" charset="0"/>
                <a:cs typeface="Times New Roman" pitchFamily="18" charset="0"/>
              </a:rPr>
              <a:t>tỉ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99060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47800" y="1676400"/>
                <a:ext cx="2514600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) 0,3 .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7800" y="1676400"/>
                <a:ext cx="2514600" cy="61093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371600" y="2556901"/>
                <a:ext cx="30480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556901"/>
                <a:ext cx="3048000" cy="6347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82905" y="3167649"/>
                <a:ext cx="1425390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 .  (−15)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10 . 2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2905" y="3167649"/>
                <a:ext cx="1425390" cy="61991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152650" y="3787561"/>
                <a:ext cx="1104900" cy="6365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2650" y="3787561"/>
                <a:ext cx="1104900" cy="6365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3150477" y="3805835"/>
                <a:ext cx="78739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477" y="3805835"/>
                <a:ext cx="787395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4800600" y="1544070"/>
            <a:ext cx="0" cy="340893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953000" y="1651713"/>
                <a:ext cx="2971800" cy="6356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: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1651713"/>
                <a:ext cx="2971800" cy="6356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5791200" y="2375343"/>
                <a:ext cx="1127232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375343"/>
                <a:ext cx="1127232" cy="61279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5759139" y="3167649"/>
                <a:ext cx="1053494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−6 . 3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7 . 5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139" y="3167649"/>
                <a:ext cx="1053494" cy="610936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5759139" y="3922702"/>
                <a:ext cx="915635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18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9139" y="3922702"/>
                <a:ext cx="915635" cy="612796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8850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1" grpId="0"/>
      <p:bldP spid="14" grpId="0"/>
      <p:bldP spid="15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304800"/>
            <a:ext cx="7620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 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309255" y="1136073"/>
                <a:ext cx="24384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𝑎</m:t>
                      </m:r>
                      <m:r>
                        <a:rPr lang="en-US" b="0" i="1" smtClean="0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9255" y="1136073"/>
                <a:ext cx="2438400" cy="63478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605766" y="1905000"/>
                <a:ext cx="1845377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∙(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766" y="1905000"/>
                <a:ext cx="1845377" cy="6127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605766" y="2536980"/>
                <a:ext cx="2214965" cy="7087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(−4)+(−6)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766" y="2536980"/>
                <a:ext cx="2214965" cy="70872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605766" y="3429000"/>
                <a:ext cx="120417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5766" y="3429000"/>
                <a:ext cx="1204176" cy="6127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640403" y="4407311"/>
                <a:ext cx="126829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∙(−2)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0403" y="4407311"/>
                <a:ext cx="1268296" cy="6127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600200" y="5181600"/>
                <a:ext cx="78739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5181600"/>
                <a:ext cx="787395" cy="61279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4572000" y="990600"/>
            <a:ext cx="76200" cy="5562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549436" y="1177250"/>
                <a:ext cx="2180662" cy="61837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𝑏</m:t>
                      </m:r>
                      <m:r>
                        <a:rPr lang="en-US" i="1">
                          <a:latin typeface="Cambria Math"/>
                        </a:rPr>
                        <m:t>) 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 :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22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 :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9436" y="1177250"/>
                <a:ext cx="2180662" cy="618374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53891" y="2026732"/>
                <a:ext cx="1941557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−9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3891" y="2026732"/>
                <a:ext cx="1941557" cy="61831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5181600" y="2810689"/>
                <a:ext cx="217431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i="1" smtClean="0"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 smtClean="0">
                                  <a:latin typeface="Cambria Math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−22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9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2810689"/>
                <a:ext cx="2174313" cy="71468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5181600" y="3521322"/>
                <a:ext cx="2046073" cy="71468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charset="0"/>
                              <a:ea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−22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charset="0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3521322"/>
                <a:ext cx="2046073" cy="71468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5117479" y="4236005"/>
                <a:ext cx="125547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i="1" smtClean="0">
                              <a:latin typeface="Cambria Math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−27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7479" y="4236005"/>
                <a:ext cx="1255472" cy="61831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5085419" y="4908336"/>
                <a:ext cx="1319592" cy="6183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den>
                      </m:f>
                      <m:r>
                        <a:rPr lang="en-US" i="1">
                          <a:latin typeface="Cambria Math"/>
                          <a:ea typeface="Cambria Math"/>
                        </a:rPr>
                        <m:t>∙(−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9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419" y="4908336"/>
                <a:ext cx="1319592" cy="61831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5085419" y="5638800"/>
                <a:ext cx="78739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=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5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5419" y="5638800"/>
                <a:ext cx="787395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502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3" grpId="0"/>
      <p:bldP spid="6" grpId="0"/>
      <p:bldP spid="12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pink_flower_divider_md_cl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97380" y="5643564"/>
            <a:ext cx="534924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1295402" y="1905000"/>
            <a:ext cx="7543799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Nắm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vững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quy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tắc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cộng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trừ</a:t>
            </a:r>
            <a:r>
              <a:rPr lang="en-US" sz="2700" dirty="0" smtClean="0">
                <a:latin typeface="Times New Roman" pitchFamily="18" charset="0"/>
              </a:rPr>
              <a:t>, </a:t>
            </a:r>
            <a:r>
              <a:rPr lang="en-US" sz="2700" dirty="0" err="1" smtClean="0">
                <a:latin typeface="Times New Roman" pitchFamily="18" charset="0"/>
              </a:rPr>
              <a:t>nhân</a:t>
            </a:r>
            <a:r>
              <a:rPr lang="en-US" sz="2700" dirty="0" smtClean="0">
                <a:latin typeface="Times New Roman" pitchFamily="18" charset="0"/>
              </a:rPr>
              <a:t>, chia </a:t>
            </a:r>
            <a:r>
              <a:rPr lang="en-US" sz="2700" dirty="0" err="1" smtClean="0">
                <a:latin typeface="Times New Roman" pitchFamily="18" charset="0"/>
              </a:rPr>
              <a:t>số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hữu</a:t>
            </a:r>
            <a:r>
              <a:rPr lang="en-US" sz="2700" dirty="0" smtClean="0">
                <a:latin typeface="Times New Roman" pitchFamily="18" charset="0"/>
              </a:rPr>
              <a:t> </a:t>
            </a:r>
            <a:r>
              <a:rPr lang="en-US" sz="2700" dirty="0" err="1" smtClean="0">
                <a:latin typeface="Times New Roman" pitchFamily="18" charset="0"/>
              </a:rPr>
              <a:t>tỉ</a:t>
            </a:r>
            <a:endParaRPr lang="en-US" sz="2700" dirty="0">
              <a:latin typeface="Times New Roman" pitchFamily="18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2514600" y="990600"/>
            <a:ext cx="486918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3960" b="1" u="sng" dirty="0" err="1">
                <a:solidFill>
                  <a:srgbClr val="0000FF"/>
                </a:solidFill>
                <a:latin typeface="Times New Roman" pitchFamily="18" charset="0"/>
              </a:rPr>
              <a:t>Hướng</a:t>
            </a:r>
            <a:r>
              <a:rPr lang="en-US" sz="396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960" b="1" u="sng" dirty="0" err="1">
                <a:solidFill>
                  <a:srgbClr val="0000FF"/>
                </a:solidFill>
                <a:latin typeface="Times New Roman" pitchFamily="18" charset="0"/>
              </a:rPr>
              <a:t>dẫn</a:t>
            </a:r>
            <a:r>
              <a:rPr lang="en-US" sz="396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960" b="1" u="sng" dirty="0" err="1">
                <a:solidFill>
                  <a:srgbClr val="0000FF"/>
                </a:solidFill>
                <a:latin typeface="Times New Roman" pitchFamily="18" charset="0"/>
              </a:rPr>
              <a:t>tự</a:t>
            </a:r>
            <a:r>
              <a:rPr lang="en-US" sz="3960" b="1" u="sng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960" b="1" u="sng" dirty="0" err="1">
                <a:solidFill>
                  <a:srgbClr val="0000FF"/>
                </a:solidFill>
                <a:latin typeface="Times New Roman" pitchFamily="18" charset="0"/>
              </a:rPr>
              <a:t>học</a:t>
            </a:r>
            <a:r>
              <a:rPr lang="en-US" sz="3960" b="1" u="sng" dirty="0">
                <a:solidFill>
                  <a:srgbClr val="0000FF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1303283" y="2414301"/>
            <a:ext cx="6172200" cy="83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Xem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có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thể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làm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lại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tập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đã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giải</a:t>
            </a:r>
            <a:r>
              <a:rPr lang="en-US" sz="2700" dirty="0">
                <a:latin typeface="Times New Roman" pitchFamily="18" charset="0"/>
              </a:rPr>
              <a:t>. </a:t>
            </a:r>
          </a:p>
        </p:txBody>
      </p:sp>
      <p:sp>
        <p:nvSpPr>
          <p:cNvPr id="52231" name="Rectangle 7"/>
          <p:cNvSpPr>
            <a:spLocks noChangeArrowheads="1"/>
          </p:cNvSpPr>
          <p:nvPr/>
        </p:nvSpPr>
        <p:spPr bwMode="auto">
          <a:xfrm>
            <a:off x="1295400" y="3233739"/>
            <a:ext cx="576072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Làm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các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tập</a:t>
            </a:r>
            <a:r>
              <a:rPr lang="en-US" sz="2700" dirty="0">
                <a:latin typeface="Times New Roman" pitchFamily="18" charset="0"/>
              </a:rPr>
              <a:t>: </a:t>
            </a:r>
            <a:r>
              <a:rPr lang="en-US" sz="2700" dirty="0" smtClean="0">
                <a:latin typeface="Times New Roman" pitchFamily="18" charset="0"/>
              </a:rPr>
              <a:t>14, 16 </a:t>
            </a:r>
            <a:r>
              <a:rPr lang="en-US" sz="2700" dirty="0">
                <a:latin typeface="Times New Roman" pitchFamily="18" charset="0"/>
              </a:rPr>
              <a:t>SBT </a:t>
            </a:r>
            <a:r>
              <a:rPr lang="en-US" sz="2700" dirty="0" err="1">
                <a:latin typeface="Times New Roman" pitchFamily="18" charset="0"/>
              </a:rPr>
              <a:t>trang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smtClean="0">
                <a:latin typeface="Times New Roman" pitchFamily="18" charset="0"/>
              </a:rPr>
              <a:t>9 </a:t>
            </a:r>
            <a:endParaRPr lang="en-US" sz="2700" dirty="0">
              <a:latin typeface="Times New Roman" pitchFamily="18" charset="0"/>
            </a:endParaRPr>
          </a:p>
        </p:txBody>
      </p:sp>
      <p:sp>
        <p:nvSpPr>
          <p:cNvPr id="52232" name="Rectangle 8"/>
          <p:cNvSpPr>
            <a:spLocks noChangeArrowheads="1"/>
          </p:cNvSpPr>
          <p:nvPr/>
        </p:nvSpPr>
        <p:spPr bwMode="auto">
          <a:xfrm>
            <a:off x="1295400" y="4038601"/>
            <a:ext cx="7010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buFontTx/>
              <a:buChar char="-"/>
            </a:pP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Nghiên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cứu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trước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bài</a:t>
            </a:r>
            <a:r>
              <a:rPr lang="en-US" sz="2700" dirty="0">
                <a:latin typeface="Times New Roman" pitchFamily="18" charset="0"/>
              </a:rPr>
              <a:t> </a:t>
            </a:r>
            <a:r>
              <a:rPr lang="en-US" sz="2700" dirty="0" err="1">
                <a:latin typeface="Times New Roman" pitchFamily="18" charset="0"/>
              </a:rPr>
              <a:t>mới</a:t>
            </a:r>
            <a:r>
              <a:rPr lang="en-US" sz="2700" dirty="0">
                <a:latin typeface="Times New Roman" pitchFamily="18" charset="0"/>
              </a:rPr>
              <a:t>: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tuyệt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2700" dirty="0" smtClean="0">
                <a:latin typeface="Times New Roman" pitchFamily="18" charset="0"/>
              </a:rPr>
              <a:t>.</a:t>
            </a:r>
            <a:endParaRPr lang="en-US" sz="2700" dirty="0">
              <a:latin typeface="Times New Roman" pitchFamily="18" charset="0"/>
            </a:endParaRPr>
          </a:p>
        </p:txBody>
      </p:sp>
      <p:pic>
        <p:nvPicPr>
          <p:cNvPr id="19465" name="Picture 9" descr="Bo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0062" y="857250"/>
            <a:ext cx="251460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58100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090"/>
    </mc:Choice>
    <mc:Fallback xmlns="">
      <p:transition spd="slow" advTm="570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22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2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8" grpId="0"/>
      <p:bldP spid="52229" grpId="0"/>
      <p:bldP spid="52230" grpId="0"/>
      <p:bldP spid="52231" grpId="0"/>
      <p:bldP spid="52232" grpId="0"/>
    </p:bldLst>
  </p:timing>
  <p:extLst mod="1">
    <p:ext uri="{3A86A75C-4F4B-4683-9AE1-C65F6400EC91}">
      <p14:laserTraceLst xmlns:p14="http://schemas.microsoft.com/office/powerpoint/2010/main">
        <p14:tracePtLst>
          <p14:tracePt t="37691" x="11990388" y="803275"/>
          <p14:tracePt t="37698" x="11807825" y="776288"/>
          <p14:tracePt t="37707" x="11580813" y="757238"/>
          <p14:tracePt t="37716" x="11242675" y="739775"/>
          <p14:tracePt t="37722" x="10821988" y="720725"/>
          <p14:tracePt t="37733" x="10291763" y="693738"/>
          <p14:tracePt t="37738" x="9698038" y="666750"/>
          <p14:tracePt t="37750" x="9132888" y="639763"/>
          <p14:tracePt t="37754" x="8602663" y="620713"/>
          <p14:tracePt t="37763" x="8147050" y="574675"/>
          <p14:tracePt t="37770" x="7789863" y="530225"/>
          <p14:tracePt t="37778" x="7507288" y="493713"/>
          <p14:tracePt t="37787" x="7324725" y="465138"/>
          <p14:tracePt t="37794" x="7142163" y="428625"/>
          <p14:tracePt t="37802" x="6977063" y="401638"/>
          <p14:tracePt t="37810" x="6831013" y="355600"/>
          <p14:tracePt t="37818" x="6638925" y="328613"/>
          <p14:tracePt t="37826" x="6402388" y="274638"/>
          <p14:tracePt t="37834" x="6118225" y="219075"/>
          <p14:tracePt t="37842" x="5689600" y="155575"/>
          <p14:tracePt t="37851" x="5214938" y="55563"/>
          <p14:tracePt t="39234" x="3927475" y="292100"/>
          <p14:tracePt t="39242" x="4419600" y="465138"/>
          <p14:tracePt t="39250" x="5022850" y="703263"/>
          <p14:tracePt t="39258" x="5735638" y="949325"/>
          <p14:tracePt t="39266" x="6557963" y="1233488"/>
          <p14:tracePt t="39274" x="7488238" y="1525588"/>
          <p14:tracePt t="39282" x="8410575" y="1808163"/>
          <p14:tracePt t="39290" x="9232900" y="2090738"/>
          <p14:tracePt t="39298" x="9982200" y="2374900"/>
          <p14:tracePt t="39306" x="10621963" y="2611438"/>
          <p14:tracePt t="39314" x="11160125" y="2840038"/>
          <p14:tracePt t="39322" x="11653838" y="3041650"/>
          <p14:tracePt t="39330" x="12109450" y="3232150"/>
          <p14:tracePt t="54835" x="11753850" y="2200275"/>
          <p14:tracePt t="54842" x="11571288" y="2082800"/>
          <p14:tracePt t="54850" x="11352213" y="1954213"/>
          <p14:tracePt t="54858" x="11196638" y="1844675"/>
          <p14:tracePt t="54867" x="11050588" y="1744663"/>
          <p14:tracePt t="54874" x="10895013" y="1643063"/>
          <p14:tracePt t="54884" x="10758488" y="1562100"/>
          <p14:tracePt t="54890" x="10585450" y="1497013"/>
          <p14:tracePt t="54899" x="10420350" y="1433513"/>
          <p14:tracePt t="54906" x="10201275" y="1370013"/>
          <p14:tracePt t="54916" x="9918700" y="1314450"/>
          <p14:tracePt t="54922" x="9625013" y="1250950"/>
          <p14:tracePt t="54933" x="9269413" y="1187450"/>
          <p14:tracePt t="54938" x="8894763" y="1104900"/>
          <p14:tracePt t="54947" x="8566150" y="1022350"/>
          <p14:tracePt t="54954" x="8237538" y="939800"/>
          <p14:tracePt t="54963" x="7935913" y="858838"/>
          <p14:tracePt t="54972" x="7680325" y="785813"/>
          <p14:tracePt t="54978" x="7443788" y="693738"/>
          <p14:tracePt t="54987" x="7205663" y="603250"/>
          <p14:tracePt t="54994" x="6967538" y="511175"/>
          <p14:tracePt t="55002" x="6740525" y="438150"/>
          <p14:tracePt t="55010" x="6502400" y="347663"/>
          <p14:tracePt t="55019" x="6200775" y="246063"/>
          <p14:tracePt t="55026" x="5835650" y="165100"/>
          <p14:tracePt t="55034" x="5434013" y="73025"/>
          <p14:tracePt t="57090" x="2236788" y="36513"/>
          <p14:tracePt t="57090" x="2374900" y="82550"/>
          <p14:tracePt t="57090" x="2520950" y="128588"/>
          <p14:tracePt t="57090" x="2647950" y="155575"/>
          <p14:tracePt t="57090" x="2767013" y="173038"/>
          <p14:tracePt t="57090" x="2876550" y="201613"/>
          <p14:tracePt t="57090" x="2949575" y="209550"/>
          <p14:tracePt t="57090" x="2995613" y="219075"/>
          <p14:tracePt t="57090" x="3013075" y="228600"/>
          <p14:tracePt t="57090" x="3032125" y="228600"/>
          <p14:tracePt t="57090" x="3041650" y="228600"/>
          <p14:tracePt t="57090" x="3049588" y="228600"/>
          <p14:tracePt t="57090" x="3059113" y="228600"/>
          <p14:tracePt t="57090" x="3078163" y="228600"/>
          <p14:tracePt t="57090" x="3122613" y="228600"/>
          <p14:tracePt t="57090" x="3178175" y="228600"/>
          <p14:tracePt t="57090" x="3270250" y="228600"/>
          <p14:tracePt t="57090" x="3360738" y="228600"/>
          <p14:tracePt t="57090" x="3433763" y="228600"/>
          <p14:tracePt t="57090" x="3525838" y="228600"/>
          <p14:tracePt t="57090" x="3589338" y="219075"/>
          <p14:tracePt t="57090" x="3616325" y="209550"/>
          <p14:tracePt t="57090" x="3643313" y="192088"/>
          <p14:tracePt t="57090" x="3652838" y="192088"/>
          <p14:tracePt t="57090" x="3662363" y="192088"/>
          <p14:tracePt t="57090" x="3671888" y="192088"/>
          <p14:tracePt t="57090" x="3679825" y="192088"/>
          <p14:tracePt t="57090" x="3698875" y="192088"/>
          <p14:tracePt t="57090" x="3735388" y="192088"/>
          <p14:tracePt t="57090" x="3808413" y="192088"/>
          <p14:tracePt t="57090" x="3917950" y="192088"/>
          <p14:tracePt t="57090" x="4008438" y="192088"/>
          <p14:tracePt t="57090" x="4100513" y="192088"/>
          <p14:tracePt t="57090" x="4173538" y="192088"/>
          <p14:tracePt t="57090" x="4219575" y="192088"/>
          <p14:tracePt t="57090" x="4237038" y="192088"/>
          <p14:tracePt t="57090" x="4256088" y="192088"/>
          <p14:tracePt t="57090" x="4265613" y="201613"/>
          <p14:tracePt t="57090" x="4273550" y="201613"/>
          <p14:tracePt t="57090" x="4283075" y="201613"/>
          <p14:tracePt t="57090" x="4302125" y="201613"/>
          <p14:tracePt t="57090" x="4319588" y="209550"/>
          <p14:tracePt t="57090" x="4338638" y="219075"/>
          <p14:tracePt t="57090" x="4375150" y="228600"/>
          <p14:tracePt t="57090" x="4411663" y="238125"/>
          <p14:tracePt t="57090" x="4438650" y="246063"/>
          <p14:tracePt t="57090" x="4484688" y="265113"/>
          <p14:tracePt t="57090" x="4502150" y="274638"/>
          <p14:tracePt t="57090" x="4529138" y="292100"/>
          <p14:tracePt t="57090" x="4548188" y="311150"/>
          <p14:tracePt t="57090" x="4557713" y="311150"/>
          <p14:tracePt t="57090" x="4565650" y="311150"/>
          <p14:tracePt t="57090" x="4575175" y="319088"/>
          <p14:tracePt t="57090" x="4575175" y="328613"/>
          <p14:tracePt t="57090" x="4575175" y="338138"/>
          <p14:tracePt t="57090" x="4584700" y="338138"/>
          <p14:tracePt t="57090" x="4584700" y="347663"/>
          <p14:tracePt t="57090" x="4584700" y="355600"/>
          <p14:tracePt t="57090" x="4584700" y="365125"/>
          <p14:tracePt t="57090" x="4584700" y="374650"/>
          <p14:tracePt t="57090" x="4575175" y="374650"/>
          <p14:tracePt t="57090" x="4565650" y="374650"/>
          <p14:tracePt t="57090" x="4565650" y="384175"/>
          <p14:tracePt t="57090" x="4557713" y="384175"/>
          <p14:tracePt t="57090" x="4557713" y="392113"/>
          <p14:tracePt t="57090" x="4548188" y="392113"/>
          <p14:tracePt t="57090" x="4548188" y="401638"/>
          <p14:tracePt t="57090" x="4538663" y="401638"/>
          <p14:tracePt t="57090" x="4529138" y="401638"/>
          <p14:tracePt t="57090" x="4529138" y="411163"/>
          <p14:tracePt t="57090" x="4521200" y="420688"/>
          <p14:tracePt t="57090" x="4511675" y="420688"/>
          <p14:tracePt t="57090" x="4511675" y="428625"/>
          <p14:tracePt t="57090" x="4502150" y="428625"/>
          <p14:tracePt t="57090" x="4502150" y="438150"/>
          <p14:tracePt t="57090" x="4492625" y="447675"/>
          <p14:tracePt t="57090" x="4484688" y="447675"/>
          <p14:tracePt t="57090" x="4475163" y="447675"/>
          <p14:tracePt t="57090" x="4465638" y="457200"/>
          <p14:tracePt t="57090" x="4456113" y="457200"/>
          <p14:tracePt t="57090" x="4456113" y="465138"/>
          <p14:tracePt t="57090" x="4456113" y="474663"/>
          <p14:tracePt t="57090" x="4475163" y="474663"/>
          <p14:tracePt t="57090" x="4502150" y="493713"/>
          <p14:tracePt t="57090" x="4557713" y="501650"/>
          <p14:tracePt t="57090" x="4638675" y="530225"/>
          <p14:tracePt t="57090" x="4757738" y="557213"/>
          <p14:tracePt t="57090" x="4886325" y="584200"/>
          <p14:tracePt t="57090" x="4995863" y="611188"/>
          <p14:tracePt t="57090" x="5114925" y="639763"/>
          <p14:tracePt t="57090" x="5205413" y="666750"/>
          <p14:tracePt t="57090" x="5268913" y="684213"/>
          <p14:tracePt t="57090" x="5305425" y="693738"/>
          <p14:tracePt t="57090" x="5341938" y="693738"/>
          <p14:tracePt t="57090" x="5370513" y="703263"/>
          <p14:tracePt t="57090" x="5397500" y="712788"/>
          <p14:tracePt t="57090" x="5434013" y="720725"/>
          <p14:tracePt t="57090" x="5470525" y="730250"/>
          <p14:tracePt t="57090" x="5516563" y="757238"/>
          <p14:tracePt t="57090" x="5561013" y="766763"/>
          <p14:tracePt t="57090" x="5634038" y="776288"/>
          <p14:tracePt t="57090" x="5699125" y="793750"/>
          <p14:tracePt t="57090" x="5808663" y="822325"/>
          <p14:tracePt t="57090" x="5918200" y="830263"/>
          <p14:tracePt t="57090" x="6037263" y="858838"/>
          <p14:tracePt t="57090" x="6183313" y="876300"/>
          <p14:tracePt t="57090" x="6292850" y="903288"/>
          <p14:tracePt t="57090" x="6410325" y="922338"/>
          <p14:tracePt t="57090" x="6502400" y="931863"/>
          <p14:tracePt t="57090" x="6575425" y="949325"/>
          <p14:tracePt t="57090" x="6638925" y="958850"/>
          <p14:tracePt t="57090" x="6694488" y="958850"/>
          <p14:tracePt t="57090" x="6748463" y="968375"/>
          <p14:tracePt t="57090" x="6813550" y="968375"/>
          <p14:tracePt t="57090" x="6886575" y="968375"/>
          <p14:tracePt t="57090" x="6959600" y="968375"/>
          <p14:tracePt t="57090" x="7050088" y="968375"/>
          <p14:tracePt t="57090" x="7159625" y="968375"/>
          <p14:tracePt t="57090" x="7269163" y="968375"/>
          <p14:tracePt t="57090" x="7378700" y="968375"/>
          <p14:tracePt t="57090" x="7480300" y="949325"/>
          <p14:tracePt t="57090" x="7553325" y="939800"/>
          <p14:tracePt t="57090" x="7616825" y="912813"/>
          <p14:tracePt t="57090" x="7662863" y="895350"/>
          <p14:tracePt t="57090" x="7707313" y="858838"/>
          <p14:tracePt t="57090" x="7726363" y="839788"/>
          <p14:tracePt t="57090" x="7762875" y="803275"/>
          <p14:tracePt t="57090" x="7808913" y="766763"/>
          <p14:tracePt t="57090" x="7853363" y="720725"/>
          <p14:tracePt t="57090" x="7935913" y="666750"/>
          <p14:tracePt t="57090" x="8018463" y="593725"/>
          <p14:tracePt t="57090" x="8137525" y="538163"/>
          <p14:tracePt t="57090" x="8256588" y="465138"/>
          <p14:tracePt t="57090" x="8374063" y="392113"/>
          <p14:tracePt t="57090" x="8475663" y="328613"/>
          <p14:tracePt t="57090" x="8556625" y="274638"/>
          <p14:tracePt t="57090" x="8621713" y="228600"/>
          <p14:tracePt t="57090" x="8666163" y="192088"/>
          <p14:tracePt t="57090" x="8675688" y="155575"/>
          <p14:tracePt t="57090" x="8685213" y="128588"/>
          <p14:tracePt t="57090" x="8685213" y="109538"/>
          <p14:tracePt t="57090" x="8685213" y="82550"/>
          <p14:tracePt t="57090" x="8702675" y="55563"/>
          <p14:tracePt t="57090" x="8721725" y="9525"/>
          <p14:tracePt t="57090" x="11260138" y="365125"/>
          <p14:tracePt t="57090" x="10356850" y="255588"/>
          <p14:tracePt t="57090" x="9378950" y="173038"/>
          <p14:tracePt t="57090" x="8410575" y="82550"/>
          <p14:tracePt t="57090" x="7434263" y="0"/>
        </p14:tracePtLst>
      </p14:laserTraceLst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6.6|6.6|13.8|11.7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377</TotalTime>
  <Words>1157</Words>
  <Application>Microsoft Macintosh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Cambria Math</vt:lpstr>
      <vt:lpstr>Gill Sans MT</vt:lpstr>
      <vt:lpstr>Times New Roman</vt:lpstr>
      <vt:lpstr>Verdana</vt:lpstr>
      <vt:lpstr>Wingdings</vt:lpstr>
      <vt:lpstr>Wingdings 2</vt:lpstr>
      <vt:lpstr>Solstice</vt:lpstr>
      <vt:lpstr>Tiết 4: LUYỆN TẬP</vt:lpstr>
      <vt:lpstr>Dạng 1: So sánh hai số hữu tỉ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15.0040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Tiết 4: LUYỆN TẬP</dc:title>
  <dc:creator>PC</dc:creator>
  <cp:lastModifiedBy>phanthithaonguyenn@gmail.com</cp:lastModifiedBy>
  <cp:revision>47</cp:revision>
  <dcterms:created xsi:type="dcterms:W3CDTF">2020-09-08T16:36:13Z</dcterms:created>
  <dcterms:modified xsi:type="dcterms:W3CDTF">2021-09-26T09:45:44Z</dcterms:modified>
</cp:coreProperties>
</file>